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772400" cy="10058400"/>
  <p:notesSz cx="7772400" cy="100584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2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1"/>
          <p:cNvSpPr txBox="1"/>
          <p:nvPr/>
        </p:nvSpPr>
        <p:spPr>
          <a:xfrm>
            <a:off x="3851783" y="8991600"/>
            <a:ext cx="10179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1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228467" y="778462"/>
            <a:ext cx="1366138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CHAPTER Six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97764" y="1174702"/>
            <a:ext cx="310856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1.6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55320" y="1174702"/>
            <a:ext cx="2224532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b="1" spc="10" dirty="0">
                <a:latin typeface="Arial"/>
                <a:cs typeface="Arial"/>
              </a:rPr>
              <a:t>Trigonometric Functions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320" y="1379474"/>
            <a:ext cx="2173858" cy="19812"/>
          </a:xfrm>
          <a:custGeom>
            <a:avLst/>
            <a:gdLst/>
            <a:ahLst/>
            <a:cxnLst/>
            <a:rect l="l" t="t" r="r" b="b"/>
            <a:pathLst>
              <a:path w="2173858" h="19812">
                <a:moveTo>
                  <a:pt x="0" y="19812"/>
                </a:moveTo>
                <a:lnTo>
                  <a:pt x="0" y="0"/>
                </a:lnTo>
                <a:lnTo>
                  <a:pt x="2173858" y="0"/>
                </a:lnTo>
                <a:lnTo>
                  <a:pt x="2173858" y="19812"/>
                </a:lnTo>
                <a:lnTo>
                  <a:pt x="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565275"/>
            <a:ext cx="3164204" cy="3028315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5115" y="1679575"/>
            <a:ext cx="2618104" cy="2914015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359664" y="4749521"/>
            <a:ext cx="6904177" cy="3797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latin typeface="Times New Roman"/>
                <a:cs typeface="Times New Roman"/>
              </a:rPr>
              <a:t>The define the trigonometric functions in terms of the coordinates of the point P(x, y) where the angle’s terminal</a:t>
            </a:r>
            <a:endParaRPr sz="11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ray intersects the circle (Figure 1.68).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592695"/>
            <a:ext cx="3276599" cy="1336675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395" y="5358765"/>
            <a:ext cx="2628899" cy="190500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70" y="5454015"/>
            <a:ext cx="2733675" cy="1704975"/>
          </a:xfrm>
          <a:prstGeom prst="rect">
            <a:avLst/>
          </a:prstGeom>
        </p:spPr>
      </p:pic>
      <p:sp>
        <p:nvSpPr>
          <p:cNvPr id="17" name="object 4"/>
          <p:cNvSpPr/>
          <p:nvPr/>
        </p:nvSpPr>
        <p:spPr>
          <a:xfrm>
            <a:off x="3441827" y="6619875"/>
            <a:ext cx="949833" cy="802259"/>
          </a:xfrm>
          <a:custGeom>
            <a:avLst/>
            <a:gdLst/>
            <a:ahLst/>
            <a:cxnLst/>
            <a:rect l="l" t="t" r="r" b="b"/>
            <a:pathLst>
              <a:path w="949833" h="802259">
                <a:moveTo>
                  <a:pt x="670306" y="135890"/>
                </a:moveTo>
                <a:lnTo>
                  <a:pt x="694309" y="164592"/>
                </a:lnTo>
                <a:lnTo>
                  <a:pt x="0" y="744728"/>
                </a:lnTo>
                <a:lnTo>
                  <a:pt x="48006" y="802259"/>
                </a:lnTo>
                <a:lnTo>
                  <a:pt x="742442" y="222123"/>
                </a:lnTo>
                <a:lnTo>
                  <a:pt x="766445" y="250825"/>
                </a:lnTo>
                <a:lnTo>
                  <a:pt x="949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5"/>
          <p:cNvSpPr/>
          <p:nvPr/>
        </p:nvSpPr>
        <p:spPr>
          <a:xfrm>
            <a:off x="3437064" y="6615112"/>
            <a:ext cx="959358" cy="811784"/>
          </a:xfrm>
          <a:custGeom>
            <a:avLst/>
            <a:gdLst/>
            <a:ahLst/>
            <a:cxnLst/>
            <a:rect l="l" t="t" r="r" b="b"/>
            <a:pathLst>
              <a:path w="959358" h="811784">
                <a:moveTo>
                  <a:pt x="675069" y="140653"/>
                </a:moveTo>
                <a:lnTo>
                  <a:pt x="699072" y="169355"/>
                </a:lnTo>
                <a:lnTo>
                  <a:pt x="4763" y="749491"/>
                </a:lnTo>
                <a:lnTo>
                  <a:pt x="52769" y="807022"/>
                </a:lnTo>
                <a:lnTo>
                  <a:pt x="747205" y="226886"/>
                </a:lnTo>
                <a:lnTo>
                  <a:pt x="771208" y="255588"/>
                </a:lnTo>
                <a:lnTo>
                  <a:pt x="954596" y="476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6"/>
          <p:cNvSpPr/>
          <p:nvPr/>
        </p:nvSpPr>
        <p:spPr>
          <a:xfrm>
            <a:off x="4658360" y="7501890"/>
            <a:ext cx="2388234" cy="1357630"/>
          </a:xfrm>
          <a:custGeom>
            <a:avLst/>
            <a:gdLst/>
            <a:ahLst/>
            <a:cxnLst/>
            <a:rect l="l" t="t" r="r" b="b"/>
            <a:pathLst>
              <a:path w="2388234" h="1357630">
                <a:moveTo>
                  <a:pt x="0" y="1357630"/>
                </a:moveTo>
                <a:lnTo>
                  <a:pt x="0" y="0"/>
                </a:lnTo>
                <a:lnTo>
                  <a:pt x="2388234" y="0"/>
                </a:lnTo>
                <a:lnTo>
                  <a:pt x="2388234" y="1357630"/>
                </a:lnTo>
                <a:lnTo>
                  <a:pt x="0" y="1357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3597" y="7497127"/>
            <a:ext cx="2397759" cy="1367154"/>
          </a:xfrm>
          <a:custGeom>
            <a:avLst/>
            <a:gdLst/>
            <a:ahLst/>
            <a:cxnLst/>
            <a:rect l="l" t="t" r="r" b="b"/>
            <a:pathLst>
              <a:path w="2397759" h="1367154">
                <a:moveTo>
                  <a:pt x="4763" y="1362393"/>
                </a:moveTo>
                <a:lnTo>
                  <a:pt x="4763" y="4763"/>
                </a:lnTo>
                <a:lnTo>
                  <a:pt x="2392997" y="4763"/>
                </a:lnTo>
                <a:lnTo>
                  <a:pt x="2392997" y="1362393"/>
                </a:lnTo>
                <a:lnTo>
                  <a:pt x="4763" y="13623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880" y="7552690"/>
            <a:ext cx="2094230" cy="1268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15207" y="8991600"/>
            <a:ext cx="17341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2795"/>
            <a:ext cx="7048500" cy="3267075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194175"/>
            <a:ext cx="4352925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15207" y="8991600"/>
            <a:ext cx="17341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2795"/>
            <a:ext cx="7048500" cy="1380490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307590"/>
            <a:ext cx="7051675" cy="6124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15207" y="8991600"/>
            <a:ext cx="17341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2795"/>
            <a:ext cx="7051675" cy="64065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15207" y="8991600"/>
            <a:ext cx="17341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4065"/>
            <a:ext cx="7050405" cy="70910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15207" y="8991600"/>
            <a:ext cx="17341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59664" y="778462"/>
            <a:ext cx="1410335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b="1" spc="10" dirty="0">
                <a:latin typeface="Arial"/>
                <a:cs typeface="Arial"/>
              </a:rPr>
              <a:t>Solved question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169035"/>
            <a:ext cx="4152900" cy="63817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1974802"/>
            <a:ext cx="773353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b="1" spc="10" dirty="0">
                <a:latin typeface="Arial"/>
                <a:cs typeface="Arial"/>
              </a:rPr>
              <a:t>Solution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365375"/>
            <a:ext cx="7048500" cy="1982470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509770"/>
            <a:ext cx="3451859" cy="1216025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887085"/>
            <a:ext cx="4090670" cy="603885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359664" y="6660594"/>
            <a:ext cx="773353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b="1" spc="10" dirty="0">
                <a:latin typeface="Arial"/>
                <a:cs typeface="Arial"/>
              </a:rPr>
              <a:t>Solution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444740"/>
            <a:ext cx="7051675" cy="12496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15207" y="8991600"/>
            <a:ext cx="17341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2795"/>
            <a:ext cx="3144520" cy="35179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59664" y="1293574"/>
            <a:ext cx="1940687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b="1" spc="10" dirty="0">
                <a:latin typeface="Arial"/>
                <a:cs typeface="Arial"/>
              </a:rPr>
              <a:t>Inverse trigonometric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684020"/>
            <a:ext cx="4220209" cy="372110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217420"/>
            <a:ext cx="3815079" cy="1458594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3843607"/>
            <a:ext cx="773353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b="1" spc="10" dirty="0">
                <a:latin typeface="Arial"/>
                <a:cs typeface="Arial"/>
              </a:rPr>
              <a:t>Solution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232275"/>
            <a:ext cx="5011420" cy="1173480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567045"/>
            <a:ext cx="3683634" cy="1873250"/>
          </a:xfrm>
          <a:prstGeom prst="rect">
            <a:avLst/>
          </a:prstGeom>
        </p:spPr>
      </p:pic>
      <p:pic>
        <p:nvPicPr>
          <p:cNvPr id="5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601585"/>
            <a:ext cx="3968750" cy="13474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15207" y="8991600"/>
            <a:ext cx="17341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0890"/>
            <a:ext cx="4200525" cy="1239520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172969"/>
            <a:ext cx="5020309" cy="3077210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410200"/>
            <a:ext cx="7047230" cy="949325"/>
          </a:xfrm>
          <a:prstGeom prst="rect">
            <a:avLst/>
          </a:prstGeom>
        </p:spPr>
      </p:pic>
      <p:pic>
        <p:nvPicPr>
          <p:cNvPr id="6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522720"/>
            <a:ext cx="4200525" cy="923290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609205"/>
            <a:ext cx="7044055" cy="12071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15207" y="8991600"/>
            <a:ext cx="17341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0890"/>
            <a:ext cx="7050405" cy="1628140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584450"/>
            <a:ext cx="4048125" cy="21081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59664" y="4547695"/>
            <a:ext cx="729157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7.7 عجار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1783" y="8991600"/>
            <a:ext cx="10179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2795"/>
            <a:ext cx="3165474" cy="94043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1865020"/>
            <a:ext cx="6764605" cy="3848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latin typeface="Times New Roman"/>
                <a:cs typeface="Times New Roman"/>
              </a:rPr>
              <a:t>The CAST rule (Figure 1.70) is useful for remembering when the basic trigonometric functions are positive or</a:t>
            </a:r>
            <a:endParaRPr sz="11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negative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397125"/>
            <a:ext cx="5942330" cy="162179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359664" y="4169689"/>
            <a:ext cx="6927010" cy="3848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The CAST rule, remembered by the statement “</a:t>
            </a:r>
            <a:r>
              <a:rPr sz="1200" b="1" spc="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spc="10" dirty="0">
                <a:latin typeface="Times New Roman"/>
                <a:cs typeface="Times New Roman"/>
              </a:rPr>
              <a:t>ll </a:t>
            </a:r>
            <a:r>
              <a:rPr sz="1200" b="1" spc="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200" spc="10" dirty="0">
                <a:latin typeface="Times New Roman"/>
                <a:cs typeface="Times New Roman"/>
              </a:rPr>
              <a:t>tudents </a:t>
            </a:r>
            <a:r>
              <a:rPr sz="1200" b="1" spc="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200" spc="10" dirty="0">
                <a:latin typeface="Times New Roman"/>
                <a:cs typeface="Times New Roman"/>
              </a:rPr>
              <a:t>ake </a:t>
            </a:r>
            <a:r>
              <a:rPr sz="1200" b="1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200" spc="10" dirty="0">
                <a:latin typeface="Times New Roman"/>
                <a:cs typeface="Times New Roman"/>
              </a:rPr>
              <a:t>alculus,” tells which trigonometric functions</a:t>
            </a:r>
            <a:endParaRPr sz="1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are positive in each quadrant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701540"/>
            <a:ext cx="2234565" cy="1654810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8940" y="5175250"/>
            <a:ext cx="3753485" cy="1181100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516370"/>
            <a:ext cx="3505199" cy="1430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1783" y="8991600"/>
            <a:ext cx="10179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2795"/>
            <a:ext cx="7048500" cy="1558924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494914"/>
            <a:ext cx="6943725" cy="440055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59664" y="3097238"/>
            <a:ext cx="6542831" cy="6827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Graphs of trigonometric functions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340" spc="10" dirty="0">
                <a:latin typeface="Times New Roman"/>
                <a:cs typeface="Times New Roman"/>
              </a:rPr>
              <a:t>When we graph trigonometric functions in the coordinate plane, we denote the independent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variable (radians) by x instead of θ.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930650"/>
            <a:ext cx="6849109" cy="1889760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972810"/>
            <a:ext cx="6884034" cy="214884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8280997"/>
            <a:ext cx="2930143" cy="2148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9" b="1" spc="10" dirty="0">
                <a:latin typeface="Arial"/>
                <a:cs typeface="Arial"/>
              </a:rPr>
              <a:t>Even and odd trigonometric functions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9664" y="8465566"/>
            <a:ext cx="2885567" cy="16764"/>
          </a:xfrm>
          <a:custGeom>
            <a:avLst/>
            <a:gdLst/>
            <a:ahLst/>
            <a:cxnLst/>
            <a:rect l="l" t="t" r="r" b="b"/>
            <a:pathLst>
              <a:path w="2885567" h="16764">
                <a:moveTo>
                  <a:pt x="0" y="16764"/>
                </a:moveTo>
                <a:lnTo>
                  <a:pt x="0" y="0"/>
                </a:lnTo>
                <a:lnTo>
                  <a:pt x="2885567" y="0"/>
                </a:lnTo>
                <a:lnTo>
                  <a:pt x="2885567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359664" y="8512899"/>
            <a:ext cx="7048040" cy="4495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spc="10" dirty="0">
                <a:latin typeface="Times New Roman"/>
                <a:cs typeface="Times New Roman"/>
              </a:rPr>
              <a:t>The graph in the above figures suggest that cos θ and sin θ are even functions because their graphs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are symmetric about the y-axis. The other four basic trigonometric functions odd.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1783" y="8991600"/>
            <a:ext cx="10179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2795"/>
            <a:ext cx="3461384" cy="681355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59664" y="1613614"/>
            <a:ext cx="4291330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b="1" spc="10" dirty="0">
                <a:latin typeface="Arial"/>
                <a:cs typeface="Arial"/>
              </a:rPr>
              <a:t>Inverse trigonometric functions and their graphs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59664" y="2009283"/>
            <a:ext cx="2326259" cy="183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Inverse Trigonometric functions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9664" y="2176526"/>
            <a:ext cx="2285111" cy="15240"/>
          </a:xfrm>
          <a:custGeom>
            <a:avLst/>
            <a:gdLst/>
            <a:ahLst/>
            <a:cxnLst/>
            <a:rect l="l" t="t" r="r" b="b"/>
            <a:pathLst>
              <a:path w="2285111" h="15240">
                <a:moveTo>
                  <a:pt x="0" y="15240"/>
                </a:moveTo>
                <a:lnTo>
                  <a:pt x="0" y="0"/>
                </a:lnTo>
                <a:lnTo>
                  <a:pt x="2285111" y="0"/>
                </a:lnTo>
                <a:lnTo>
                  <a:pt x="2285111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359664" y="2366416"/>
            <a:ext cx="6127902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The inverse trigonometric functions are the inverse functions of the trigonometric functions, written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7795" y="2345690"/>
            <a:ext cx="380999" cy="16129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6869938" y="2366416"/>
            <a:ext cx="76200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4994" y="2345690"/>
            <a:ext cx="362585" cy="161290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7308850" y="2366416"/>
            <a:ext cx="76200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566669"/>
            <a:ext cx="370840" cy="16129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729996" y="2587396"/>
            <a:ext cx="76200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450" y="2566669"/>
            <a:ext cx="370205" cy="161290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1176832" y="2587396"/>
            <a:ext cx="76200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855" y="2566669"/>
            <a:ext cx="350520" cy="161290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1603502" y="2587396"/>
            <a:ext cx="333756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, and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750" y="2566669"/>
            <a:ext cx="363220" cy="161290"/>
          </a:xfrm>
          <a:prstGeom prst="rect">
            <a:avLst/>
          </a:prstGeom>
        </p:spPr>
      </p:pic>
      <p:sp>
        <p:nvSpPr>
          <p:cNvPr id="12" name="text 1"/>
          <p:cNvSpPr txBox="1"/>
          <p:nvPr/>
        </p:nvSpPr>
        <p:spPr>
          <a:xfrm>
            <a:off x="2299970" y="2587396"/>
            <a:ext cx="76200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919730"/>
            <a:ext cx="7030719" cy="4806949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359664" y="7883573"/>
            <a:ext cx="302053" cy="1989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Sec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617220" y="7877492"/>
            <a:ext cx="123825" cy="1275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-1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11708" y="7883573"/>
            <a:ext cx="1136014" cy="1989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=1/Cos = Cos, 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359664" y="8244761"/>
            <a:ext cx="1430146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Csc =1/Sin = Sin, 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637032" y="8238680"/>
            <a:ext cx="123825" cy="1275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-1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359664" y="8607727"/>
            <a:ext cx="1460627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Cot =1/Tan = Tan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637032" y="8601647"/>
            <a:ext cx="123825" cy="1275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-1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1783" y="8991600"/>
            <a:ext cx="10179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2795"/>
            <a:ext cx="7047230" cy="975360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901825"/>
            <a:ext cx="7048500" cy="1130935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185160"/>
            <a:ext cx="6887209" cy="1043940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382770"/>
            <a:ext cx="6337300" cy="2952115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489190"/>
            <a:ext cx="7044055" cy="10560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1783" y="8991600"/>
            <a:ext cx="10179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8264" y="770534"/>
            <a:ext cx="1697228" cy="1836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Wingdings"/>
                <a:cs typeface="Wingdings"/>
              </a:rPr>
              <a:t>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Basic idea:</a:t>
            </a:r>
            <a:r>
              <a:rPr sz="1200" spc="10" dirty="0">
                <a:latin typeface="Times New Roman"/>
                <a:cs typeface="Times New Roman"/>
              </a:rPr>
              <a:t> To find sec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246630" y="759092"/>
            <a:ext cx="110109" cy="1230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331974" y="770534"/>
            <a:ext cx="4919625" cy="1836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 2, we ask "what angle has secant equal to 2?" The answer is 60°. As a result we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16864" y="973480"/>
            <a:ext cx="2626106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say that sec  2 = 60°. In radians this is sec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518158" y="962038"/>
            <a:ext cx="110108" cy="1230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405251" y="962038"/>
            <a:ext cx="110108" cy="1230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490595" y="973480"/>
            <a:ext cx="548639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 2 = π/3.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88264" y="1301140"/>
            <a:ext cx="6322010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Wingdings"/>
                <a:cs typeface="Wingdings"/>
              </a:rPr>
              <a:t>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More: There are actually many angles that have secant equal to 2. We are really asking "what is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16864" y="1502308"/>
            <a:ext cx="5705399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simplest, most basic angle that has secant equal to 2?" As before, the answer is 60°. Thus sec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485890" y="1490866"/>
            <a:ext cx="110109" cy="1230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571234" y="1502308"/>
            <a:ext cx="693267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 2 = 60° 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16864" y="1705000"/>
            <a:ext cx="232257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sec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010716" y="1693558"/>
            <a:ext cx="110108" cy="1230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096060" y="1705000"/>
            <a:ext cx="547065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 2 = π/3.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588264" y="2032660"/>
            <a:ext cx="1481785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Wingdings"/>
                <a:cs typeface="Wingdings"/>
              </a:rPr>
              <a:t>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Details: What is sec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2031746" y="2021218"/>
            <a:ext cx="110109" cy="1230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2117090" y="2032660"/>
            <a:ext cx="5073014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 (–2)? Do we choose 120°, –120°, 240° , or some other angle? The answer is 120°.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16864" y="2235352"/>
            <a:ext cx="5047031" cy="3848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With inverse secant, we select the angle on the top half of the unit circle. Thus sec</a:t>
            </a:r>
            <a:endParaRPr sz="1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2) = 2π/3.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5827141" y="2223910"/>
            <a:ext cx="110490" cy="1230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5912866" y="2235352"/>
            <a:ext cx="1178509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 (–2) = 120° or sec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052818" y="2223910"/>
            <a:ext cx="110108" cy="1230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7138162" y="2235352"/>
            <a:ext cx="202692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 (–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359664" y="2764561"/>
            <a:ext cx="3766439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Note: sec 90° is undefined, so 90° is not in the range of sec-1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096894"/>
            <a:ext cx="7050405" cy="3813175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062470"/>
            <a:ext cx="7051675" cy="822960"/>
          </a:xfrm>
          <a:prstGeom prst="rect">
            <a:avLst/>
          </a:prstGeom>
        </p:spPr>
      </p:pic>
      <p:sp>
        <p:nvSpPr>
          <p:cNvPr id="29" name="text 1"/>
          <p:cNvSpPr txBox="1"/>
          <p:nvPr/>
        </p:nvSpPr>
        <p:spPr>
          <a:xfrm>
            <a:off x="359664" y="8036712"/>
            <a:ext cx="1341374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Can  use this formula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8388350"/>
            <a:ext cx="1781810" cy="476885"/>
          </a:xfrm>
          <a:prstGeom prst="rect">
            <a:avLst/>
          </a:prstGeom>
        </p:spPr>
      </p:pic>
      <p:sp>
        <p:nvSpPr>
          <p:cNvPr id="34" name="text 1"/>
          <p:cNvSpPr txBox="1"/>
          <p:nvPr/>
        </p:nvSpPr>
        <p:spPr>
          <a:xfrm>
            <a:off x="2141474" y="8725814"/>
            <a:ext cx="431749" cy="1836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     or  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2385" y="8363585"/>
            <a:ext cx="2173605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1783" y="8991600"/>
            <a:ext cx="10179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2795"/>
            <a:ext cx="7044055" cy="2115185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041650"/>
            <a:ext cx="7045959" cy="52597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1783" y="8991600"/>
            <a:ext cx="10179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101725"/>
            <a:ext cx="6544309" cy="419100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675130"/>
            <a:ext cx="7050405" cy="3561079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388610"/>
            <a:ext cx="6811009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1783" y="8991600"/>
            <a:ext cx="10179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72795"/>
            <a:ext cx="5067300" cy="3209290"/>
          </a:xfrm>
          <a:prstGeom prst="rect">
            <a:avLst/>
          </a:prstGeom>
        </p:spPr>
      </p:pic>
      <p:pic>
        <p:nvPicPr>
          <p:cNvPr id="4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136390"/>
            <a:ext cx="2573020" cy="1866900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156960"/>
            <a:ext cx="7050405" cy="23958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568</Words>
  <Application>Microsoft Office PowerPoint</Application>
  <PresentationFormat>Custom</PresentationFormat>
  <Paragraphs>114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</dc:creator>
  <cp:lastModifiedBy>DR.Ahmed Saker 2O14</cp:lastModifiedBy>
  <cp:revision>1</cp:revision>
  <dcterms:created xsi:type="dcterms:W3CDTF">2019-01-24T12:23:39Z</dcterms:created>
  <dcterms:modified xsi:type="dcterms:W3CDTF">2019-01-24T17:26:33Z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2019-01-24T00:00:00Z</vt:filetime>
  </property>
  <property fmtid="{D5CDD505-2E9C-101B-9397-08002B2CF9AE}" pid="3" name="LastSaved">
    <vt:filetime>2019-01-24T00:00:00Z</vt:filetime>
  </property>
</Properties>
</file>